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861" r:id="rId2"/>
    <p:sldId id="1084" r:id="rId3"/>
    <p:sldId id="1085" r:id="rId4"/>
    <p:sldId id="1089" r:id="rId5"/>
    <p:sldId id="1087" r:id="rId6"/>
    <p:sldId id="1091" r:id="rId7"/>
    <p:sldId id="1092" r:id="rId8"/>
    <p:sldId id="1090" r:id="rId9"/>
    <p:sldId id="1094" r:id="rId10"/>
    <p:sldId id="1093" r:id="rId11"/>
  </p:sldIdLst>
  <p:sldSz cx="9144000" cy="5715000" type="screen16x10"/>
  <p:notesSz cx="6724650" cy="9866313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78E1B4"/>
    <a:srgbClr val="FF965E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73" autoAdjust="0"/>
    <p:restoredTop sz="82480" autoAdjust="0"/>
  </p:normalViewPr>
  <p:slideViewPr>
    <p:cSldViewPr>
      <p:cViewPr varScale="1">
        <p:scale>
          <a:sx n="184" d="100"/>
          <a:sy n="184" d="100"/>
        </p:scale>
        <p:origin x="192" y="72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6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8413" y="0"/>
            <a:ext cx="29146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E2877-BD95-1343-A552-BA2868463D4E}" type="datetimeFigureOut">
              <a:rPr lang="en-US" smtClean="0"/>
              <a:pPr/>
              <a:t>7/17/21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739775"/>
            <a:ext cx="591820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78450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46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8413" y="9371013"/>
            <a:ext cx="29146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008AE-3493-5D48-A245-434CAFCA04E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749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896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986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125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897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069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971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99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EF6CD-5A05-AD49-B453-FBC4F6F6C8B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86B7-1218-2B4E-BF52-FE29B0DD9F24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08E64-6402-D945-8D5A-2A600D887B38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7596F-CC43-3D4E-BDDF-B35BA1640C1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D6E1C-AFDE-7C44-81F1-DA6F2762B46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C4E8D-7F34-0E4E-B530-8998D6EAF25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13D45-15DE-0B4F-AE48-A428CF08051C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5FB2D-7AD0-0C46-9D56-1F21D58EE3A4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1F094-7F9F-E94D-A8E9-4611D1C305D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EC3E1-6F08-2D4D-81E1-165613FF145F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0F1C7-C8AA-6447-B063-AB7C7FA3A957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2" charset="0"/>
                <a:ea typeface="Arial" pitchFamily="-102" charset="0"/>
                <a:cs typeface="Arial" pitchFamily="-102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2" charset="0"/>
                <a:ea typeface="Arial" pitchFamily="-102" charset="0"/>
                <a:cs typeface="Arial" pitchFamily="-102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2" charset="0"/>
                <a:ea typeface="Arial" pitchFamily="-102" charset="0"/>
                <a:cs typeface="Arial" pitchFamily="-102" charset="0"/>
              </a:defRPr>
            </a:lvl1pPr>
          </a:lstStyle>
          <a:p>
            <a:pPr>
              <a:defRPr/>
            </a:pPr>
            <a:fld id="{E3E1DF86-46F4-9A4D-8002-DFA2F827E7C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481236"/>
            <a:ext cx="9144000" cy="40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2 Peter 1:5-15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(English Standard Version)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4400" kern="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4400" kern="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4400" kern="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44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8C70A22-DAE3-404D-A87E-B3B162843374}"/>
              </a:ext>
            </a:extLst>
          </p:cNvPr>
          <p:cNvSpPr txBox="1"/>
          <p:nvPr/>
        </p:nvSpPr>
        <p:spPr>
          <a:xfrm>
            <a:off x="0" y="20182"/>
            <a:ext cx="91411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 algn="ctr"/>
            <a:r>
              <a:rPr lang="en-A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Faith and Works...  Saved by faith.  Saved for a life of Good Works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9F2DD4-2C96-C742-8571-27D1F7B03118}"/>
              </a:ext>
            </a:extLst>
          </p:cNvPr>
          <p:cNvCxnSpPr/>
          <p:nvPr/>
        </p:nvCxnSpPr>
        <p:spPr>
          <a:xfrm>
            <a:off x="70071" y="3482644"/>
            <a:ext cx="900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ECF83B1-3082-FF4D-B83B-3ECC1876850A}"/>
              </a:ext>
            </a:extLst>
          </p:cNvPr>
          <p:cNvSpPr txBox="1"/>
          <p:nvPr/>
        </p:nvSpPr>
        <p:spPr>
          <a:xfrm>
            <a:off x="3003" y="265212"/>
            <a:ext cx="90009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every effort to supplement your faith with these virtues: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8C11E6-9336-954A-893F-4B39BFADE8D7}"/>
              </a:ext>
            </a:extLst>
          </p:cNvPr>
          <p:cNvSpPr txBox="1"/>
          <p:nvPr/>
        </p:nvSpPr>
        <p:spPr>
          <a:xfrm>
            <a:off x="207656" y="652523"/>
            <a:ext cx="12498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virtue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6E7F47-FD0D-EE4F-9124-62E3FC03C4BB}"/>
              </a:ext>
            </a:extLst>
          </p:cNvPr>
          <p:cNvSpPr txBox="1"/>
          <p:nvPr/>
        </p:nvSpPr>
        <p:spPr>
          <a:xfrm>
            <a:off x="1156791" y="675856"/>
            <a:ext cx="82554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Excellence of character.  No excuses.  No cop-out.  MAKE  EVERY  EFFORT.</a:t>
            </a:r>
            <a:endParaRPr lang="en-AU" sz="1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089B70-9B23-1D48-B253-B61EBCDB9807}"/>
              </a:ext>
            </a:extLst>
          </p:cNvPr>
          <p:cNvSpPr txBox="1"/>
          <p:nvPr/>
        </p:nvSpPr>
        <p:spPr>
          <a:xfrm>
            <a:off x="-30832" y="1019668"/>
            <a:ext cx="14744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knowledge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774633-3EED-C34C-9300-605FEF6B2569}"/>
              </a:ext>
            </a:extLst>
          </p:cNvPr>
          <p:cNvSpPr txBox="1"/>
          <p:nvPr/>
        </p:nvSpPr>
        <p:spPr>
          <a:xfrm>
            <a:off x="1309191" y="1049929"/>
            <a:ext cx="7752378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Wisdom &amp; discernment needed to live a Godly life.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from Apostles teaching.  When close to God, we love to study the Scriptures.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CF7AD7-2CBC-E64C-87C0-CB00406E6AE2}"/>
              </a:ext>
            </a:extLst>
          </p:cNvPr>
          <p:cNvSpPr txBox="1"/>
          <p:nvPr/>
        </p:nvSpPr>
        <p:spPr>
          <a:xfrm>
            <a:off x="-23905" y="1573850"/>
            <a:ext cx="16127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self-control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4E18C5-5A5C-BA40-A1E8-67D95D69B9D8}"/>
              </a:ext>
            </a:extLst>
          </p:cNvPr>
          <p:cNvSpPr txBox="1"/>
          <p:nvPr/>
        </p:nvSpPr>
        <p:spPr>
          <a:xfrm>
            <a:off x="1468624" y="1618014"/>
            <a:ext cx="5986505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control our sinful, sensual desires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5A812E-71A4-054B-BD2D-DDF5993564CD}"/>
              </a:ext>
            </a:extLst>
          </p:cNvPr>
          <p:cNvSpPr txBox="1"/>
          <p:nvPr/>
        </p:nvSpPr>
        <p:spPr>
          <a:xfrm>
            <a:off x="-16977" y="1947923"/>
            <a:ext cx="19040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steadfastness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86985B-81EF-E74B-8484-A933E0413322}"/>
              </a:ext>
            </a:extLst>
          </p:cNvPr>
          <p:cNvSpPr txBox="1"/>
          <p:nvPr/>
        </p:nvSpPr>
        <p:spPr>
          <a:xfrm>
            <a:off x="1671045" y="1983023"/>
            <a:ext cx="7452320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‘fair-weather Christians. If I fall away from following Jesus, there is no benefit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DF40DE-37B8-924F-9F35-C5DE2F6C0D31}"/>
              </a:ext>
            </a:extLst>
          </p:cNvPr>
          <p:cNvSpPr txBox="1"/>
          <p:nvPr/>
        </p:nvSpPr>
        <p:spPr>
          <a:xfrm>
            <a:off x="-16977" y="2363560"/>
            <a:ext cx="132616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godliness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F4436-98E7-E543-895F-46496C082A5D}"/>
              </a:ext>
            </a:extLst>
          </p:cNvPr>
          <p:cNvSpPr txBox="1"/>
          <p:nvPr/>
        </p:nvSpPr>
        <p:spPr>
          <a:xfrm>
            <a:off x="1199991" y="2377878"/>
            <a:ext cx="7452320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devoutness;  piety;  religious reverence;  fear of God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CCB6DD-0BE8-744A-B18E-B22066539D55}"/>
              </a:ext>
            </a:extLst>
          </p:cNvPr>
          <p:cNvSpPr txBox="1"/>
          <p:nvPr/>
        </p:nvSpPr>
        <p:spPr>
          <a:xfrm>
            <a:off x="-10050" y="2772269"/>
            <a:ext cx="254519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brotherly affection</a:t>
            </a:r>
          </a:p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Love</a:t>
            </a:r>
            <a:endParaRPr lang="en-AU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91D135-8208-C346-B0E0-7A2DC5536E8D}"/>
              </a:ext>
            </a:extLst>
          </p:cNvPr>
          <p:cNvSpPr txBox="1"/>
          <p:nvPr/>
        </p:nvSpPr>
        <p:spPr>
          <a:xfrm>
            <a:off x="2712773" y="2783923"/>
            <a:ext cx="4945213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Loving the family of God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89984A-63E1-BB49-9411-3FC2F0A1CFD0}"/>
              </a:ext>
            </a:extLst>
          </p:cNvPr>
          <p:cNvSpPr txBox="1"/>
          <p:nvPr/>
        </p:nvSpPr>
        <p:spPr>
          <a:xfrm>
            <a:off x="10835" y="3421712"/>
            <a:ext cx="90995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Faith isn’t meant to be left alone – Keep in step with the Spirit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57A8886-F7E5-DF41-B5DA-DD825C07E647}"/>
              </a:ext>
            </a:extLst>
          </p:cNvPr>
          <p:cNvSpPr/>
          <p:nvPr/>
        </p:nvSpPr>
        <p:spPr>
          <a:xfrm>
            <a:off x="17094" y="4884003"/>
            <a:ext cx="907161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350" indent="-6350"/>
            <a:r>
              <a:rPr lang="en-AU" sz="1600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10 </a:t>
            </a:r>
            <a:r>
              <a:rPr lang="en-AU" sz="16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Therefore, brothers, be all the more diligent to confirm your calling and election, for if you practice these qualities you will never fall.  </a:t>
            </a:r>
            <a:r>
              <a:rPr lang="en-AU" sz="1600" b="1" baseline="30000" dirty="0">
                <a:highlight>
                  <a:srgbClr val="FFFF00"/>
                </a:highlight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11 </a:t>
            </a:r>
            <a:r>
              <a:rPr lang="en-AU" sz="1600" dirty="0">
                <a:highlight>
                  <a:srgbClr val="FFFF00"/>
                </a:highlight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in this way there will be richly provided for you an entrance into the eternal kingdom of our Lord and Saviour Jesus Christ.</a:t>
            </a:r>
            <a:r>
              <a:rPr lang="en-AU" sz="1600" dirty="0">
                <a:highlight>
                  <a:srgbClr val="FFFF00"/>
                </a:highlight>
              </a:rPr>
              <a:t> </a:t>
            </a:r>
            <a:endParaRPr lang="en-AU" sz="1600" dirty="0">
              <a:highlight>
                <a:srgbClr val="FFFF00"/>
              </a:highlight>
              <a:latin typeface="Comic Sans MS" panose="030F09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8B5599-7FC7-9F4B-B6B6-68AB6656205E}"/>
              </a:ext>
            </a:extLst>
          </p:cNvPr>
          <p:cNvSpPr txBox="1"/>
          <p:nvPr/>
        </p:nvSpPr>
        <p:spPr>
          <a:xfrm>
            <a:off x="10835" y="3741216"/>
            <a:ext cx="9139790" cy="877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Remember how we are forgiven from Sin and we will strive to live in all Godliness, virtue &amp; love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God’s sovereign grace, He calls us and chooses us to be saved.  But we also have a part to play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fall is to stumble on the road to salvation and ‘come to grief’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0D11DF-A590-E847-974A-B066F459BB35}"/>
              </a:ext>
            </a:extLst>
          </p:cNvPr>
          <p:cNvSpPr txBox="1"/>
          <p:nvPr/>
        </p:nvSpPr>
        <p:spPr>
          <a:xfrm>
            <a:off x="13855" y="4495201"/>
            <a:ext cx="91411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I have been set free from sin, I will want to walk in the ways of Jesus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626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2444" y="0"/>
            <a:ext cx="9144000" cy="515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AU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5 </a:t>
            </a:r>
            <a:r>
              <a:rPr lang="en-A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For this very reason, make every effort to supplement your faith with virtue, and virtue with knowledge, </a:t>
            </a:r>
            <a:r>
              <a:rPr lang="en-AU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6 </a:t>
            </a:r>
            <a:r>
              <a:rPr lang="en-A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 knowledge with self-control, and self-control with steadfastness, and steadfastness with godliness, </a:t>
            </a:r>
            <a:r>
              <a:rPr lang="en-AU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7 </a:t>
            </a:r>
            <a:r>
              <a:rPr lang="en-A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 godliness with brotherly affection, and brotherly affection with love.  </a:t>
            </a:r>
            <a:r>
              <a:rPr lang="en-AU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8 </a:t>
            </a:r>
            <a:r>
              <a:rPr lang="en-A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For if these qualities are yours and are increasing, they keep you from being ineffective or unfruitful in the knowledge of our Lord Jesus Christ.  </a:t>
            </a:r>
            <a:r>
              <a:rPr lang="en-AU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9 </a:t>
            </a:r>
            <a:r>
              <a:rPr lang="en-A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For whoever lacks these qualities is so nearsighted that he is blind, having forgotten that he was cleansed from his former sins.  </a:t>
            </a:r>
            <a:r>
              <a:rPr lang="en-AU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10 </a:t>
            </a:r>
            <a:r>
              <a:rPr lang="en-A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Therefore, brothers, be all the more diligent to confirm your calling and election, for if you practice these qualities you will never fall.  </a:t>
            </a:r>
            <a:r>
              <a:rPr lang="en-AU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11 </a:t>
            </a:r>
            <a:r>
              <a:rPr lang="en-A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For in this way there will be richly provided for you an entrance into the eternal kingdom of our Lord and Saviour Jesus Christ.</a:t>
            </a:r>
            <a:endParaRPr lang="en-AU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758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2444" y="0"/>
            <a:ext cx="9144000" cy="260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AU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12 </a:t>
            </a:r>
            <a:r>
              <a:rPr lang="en-A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Therefore I intend always to remind you of these qualities, though you know them and are established in the truth that you have.  </a:t>
            </a:r>
            <a:r>
              <a:rPr lang="en-AU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13 </a:t>
            </a:r>
            <a:r>
              <a:rPr lang="en-A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think it right, as long as I am in this body, to stir you up by way of reminder, </a:t>
            </a:r>
            <a:r>
              <a:rPr lang="en-AU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14 </a:t>
            </a:r>
            <a:r>
              <a:rPr lang="en-A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since I know that the putting off of my body will be soon, as our Lord Jesus Christ made clear to me.  </a:t>
            </a:r>
            <a:r>
              <a:rPr lang="en-AU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15 </a:t>
            </a:r>
            <a:r>
              <a:rPr lang="en-A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 I will make every effort so that after my departure you may be able at any time to recall these things.</a:t>
            </a:r>
            <a:endParaRPr lang="en-AU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402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8C70A22-DAE3-404D-A87E-B3B162843374}"/>
              </a:ext>
            </a:extLst>
          </p:cNvPr>
          <p:cNvSpPr txBox="1"/>
          <p:nvPr/>
        </p:nvSpPr>
        <p:spPr>
          <a:xfrm>
            <a:off x="0" y="20182"/>
            <a:ext cx="91411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 algn="ctr"/>
            <a:r>
              <a:rPr lang="en-A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Faith and Works...  Saved by faith.  Saved for a life of Good Works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4ED19-4D7C-D54C-8099-0B99AA50580B}"/>
              </a:ext>
            </a:extLst>
          </p:cNvPr>
          <p:cNvSpPr txBox="1"/>
          <p:nvPr/>
        </p:nvSpPr>
        <p:spPr>
          <a:xfrm>
            <a:off x="4615" y="831299"/>
            <a:ext cx="91365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6350" indent="-6350"/>
            <a:r>
              <a:rPr lang="en-A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twisted understanding of Christianity leads to:</a:t>
            </a:r>
            <a:endParaRPr lang="en-A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8950" indent="-1714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Licentiousness – “I’m forgiven – I can do whatever I feel like”</a:t>
            </a:r>
          </a:p>
          <a:p>
            <a:pPr marL="488950" indent="-171450">
              <a:buFont typeface="Arial" panose="020B0604020202020204" pitchFamily="34" charset="0"/>
              <a:buChar char="•"/>
            </a:pP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EasyBelievism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“I believe, therefore I’m saved – No repentance; No good works”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E95437-BBC9-4A48-9BD9-E9E20F9750F2}"/>
              </a:ext>
            </a:extLst>
          </p:cNvPr>
          <p:cNvSpPr txBox="1"/>
          <p:nvPr/>
        </p:nvSpPr>
        <p:spPr>
          <a:xfrm>
            <a:off x="-4528" y="313476"/>
            <a:ext cx="914852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Christianity is much more than a system of moral guidance.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faith, we are saved.  Christ Jesus died to set us free from sin.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84F2CF-0DDC-3143-B143-69F9199E59E0}"/>
              </a:ext>
            </a:extLst>
          </p:cNvPr>
          <p:cNvSpPr/>
          <p:nvPr/>
        </p:nvSpPr>
        <p:spPr>
          <a:xfrm>
            <a:off x="467544" y="2937008"/>
            <a:ext cx="802376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5 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this very reason, make every effort to supplement your faith with virtue, and virtue with knowledge, </a:t>
            </a:r>
            <a:r>
              <a:rPr lang="en-AU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6 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knowledge with self-control, and self-control with steadfastness, and steadfastness with godliness, </a:t>
            </a:r>
            <a:r>
              <a:rPr lang="en-AU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7 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godliness with brotherly affection, and brotherly affection with love.</a:t>
            </a:r>
            <a:r>
              <a:rPr lang="en-AU" dirty="0"/>
              <a:t> </a:t>
            </a:r>
            <a:endParaRPr lang="en-AU" dirty="0">
              <a:latin typeface="Comic Sans MS" panose="030F09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4380F0-F9E8-D144-84CA-45168918791F}"/>
              </a:ext>
            </a:extLst>
          </p:cNvPr>
          <p:cNvSpPr txBox="1"/>
          <p:nvPr/>
        </p:nvSpPr>
        <p:spPr>
          <a:xfrm>
            <a:off x="2857" y="1730954"/>
            <a:ext cx="913652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Apostles who knew Jesus best highlight how </a:t>
            </a:r>
            <a:r>
              <a:rPr lang="en-AU" sz="20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Faith and Works Must Go Together</a:t>
            </a:r>
            <a:endParaRPr lang="en-AU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9F2DD4-2C96-C742-8571-27D1F7B03118}"/>
              </a:ext>
            </a:extLst>
          </p:cNvPr>
          <p:cNvCxnSpPr/>
          <p:nvPr/>
        </p:nvCxnSpPr>
        <p:spPr>
          <a:xfrm>
            <a:off x="69236" y="2131064"/>
            <a:ext cx="900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4D75C5A-2C98-E44A-8FB4-E5B5C8E52950}"/>
              </a:ext>
            </a:extLst>
          </p:cNvPr>
          <p:cNvSpPr txBox="1"/>
          <p:nvPr/>
        </p:nvSpPr>
        <p:spPr>
          <a:xfrm>
            <a:off x="2857" y="2208084"/>
            <a:ext cx="913652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Christ has given everything needed for a Godly life;  bound for immortality;  escaped corruption of this world that comes with sinful desire,</a:t>
            </a: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700" dirty="0">
                <a:solidFill>
                  <a:schemeClr val="bg1"/>
                </a:solidFill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supplement your faith with virtue</a:t>
            </a:r>
            <a:endParaRPr lang="en-AU" sz="1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CF83B1-3082-FF4D-B83B-3ECC1876850A}"/>
              </a:ext>
            </a:extLst>
          </p:cNvPr>
          <p:cNvSpPr txBox="1"/>
          <p:nvPr/>
        </p:nvSpPr>
        <p:spPr>
          <a:xfrm>
            <a:off x="23639" y="4140793"/>
            <a:ext cx="913652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Virtue doesn’t replace faith – it goes with;  springs from;  works with, faith</a:t>
            </a:r>
            <a:endParaRPr lang="en-AU" sz="1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52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8" grpId="0" animBg="1"/>
      <p:bldP spid="19" grpId="0"/>
      <p:bldP spid="15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8C70A22-DAE3-404D-A87E-B3B162843374}"/>
              </a:ext>
            </a:extLst>
          </p:cNvPr>
          <p:cNvSpPr txBox="1"/>
          <p:nvPr/>
        </p:nvSpPr>
        <p:spPr>
          <a:xfrm>
            <a:off x="0" y="20182"/>
            <a:ext cx="91411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 algn="ctr"/>
            <a:r>
              <a:rPr lang="en-A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Faith and Works...  Saved by faith.  Saved for a life of Good Works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4380F0-F9E8-D144-84CA-45168918791F}"/>
              </a:ext>
            </a:extLst>
          </p:cNvPr>
          <p:cNvSpPr txBox="1"/>
          <p:nvPr/>
        </p:nvSpPr>
        <p:spPr>
          <a:xfrm>
            <a:off x="69383" y="320441"/>
            <a:ext cx="913652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Apostles who knew Jesus best highlight how </a:t>
            </a:r>
            <a:r>
              <a:rPr lang="en-AU" sz="20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Faith and Works Must Go Together</a:t>
            </a:r>
            <a:endParaRPr lang="en-AU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9F2DD4-2C96-C742-8571-27D1F7B03118}"/>
              </a:ext>
            </a:extLst>
          </p:cNvPr>
          <p:cNvCxnSpPr/>
          <p:nvPr/>
        </p:nvCxnSpPr>
        <p:spPr>
          <a:xfrm>
            <a:off x="91402" y="1312337"/>
            <a:ext cx="900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4D75C5A-2C98-E44A-8FB4-E5B5C8E52950}"/>
              </a:ext>
            </a:extLst>
          </p:cNvPr>
          <p:cNvSpPr txBox="1"/>
          <p:nvPr/>
        </p:nvSpPr>
        <p:spPr>
          <a:xfrm>
            <a:off x="34891" y="666006"/>
            <a:ext cx="913652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Christ has given everything needed for a Godly life;  bound for immortality;  escaped corruption of this world that comes with sinful desire,</a:t>
            </a: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700" dirty="0">
                <a:solidFill>
                  <a:schemeClr val="bg1"/>
                </a:solidFill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supplement your faith with virtue</a:t>
            </a:r>
            <a:endParaRPr lang="en-AU" sz="1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CF83B1-3082-FF4D-B83B-3ECC1876850A}"/>
              </a:ext>
            </a:extLst>
          </p:cNvPr>
          <p:cNvSpPr txBox="1"/>
          <p:nvPr/>
        </p:nvSpPr>
        <p:spPr>
          <a:xfrm>
            <a:off x="23638" y="1327726"/>
            <a:ext cx="90009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every effort to supplement your faith with these virtues: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8C11E6-9336-954A-893F-4B39BFADE8D7}"/>
              </a:ext>
            </a:extLst>
          </p:cNvPr>
          <p:cNvSpPr txBox="1"/>
          <p:nvPr/>
        </p:nvSpPr>
        <p:spPr>
          <a:xfrm>
            <a:off x="228291" y="1715037"/>
            <a:ext cx="12498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virtue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6E7F47-FD0D-EE4F-9124-62E3FC03C4BB}"/>
              </a:ext>
            </a:extLst>
          </p:cNvPr>
          <p:cNvSpPr txBox="1"/>
          <p:nvPr/>
        </p:nvSpPr>
        <p:spPr>
          <a:xfrm>
            <a:off x="1177426" y="1738370"/>
            <a:ext cx="82554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Excellence of character.  No excuses.  No cop-out.  MAKE  EVERY  EFFORT.</a:t>
            </a:r>
            <a:endParaRPr lang="en-AU" sz="1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089B70-9B23-1D48-B253-B61EBCDB9807}"/>
              </a:ext>
            </a:extLst>
          </p:cNvPr>
          <p:cNvSpPr txBox="1"/>
          <p:nvPr/>
        </p:nvSpPr>
        <p:spPr>
          <a:xfrm>
            <a:off x="-10197" y="2082182"/>
            <a:ext cx="14744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knowledge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774633-3EED-C34C-9300-605FEF6B2569}"/>
              </a:ext>
            </a:extLst>
          </p:cNvPr>
          <p:cNvSpPr txBox="1"/>
          <p:nvPr/>
        </p:nvSpPr>
        <p:spPr>
          <a:xfrm>
            <a:off x="1329826" y="2112443"/>
            <a:ext cx="7752378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Wisdom &amp; discernment needed to live a Godly life.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from Apostles teaching.  When close to God, we love to study the Scriptures.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CF7AD7-2CBC-E64C-87C0-CB00406E6AE2}"/>
              </a:ext>
            </a:extLst>
          </p:cNvPr>
          <p:cNvSpPr txBox="1"/>
          <p:nvPr/>
        </p:nvSpPr>
        <p:spPr>
          <a:xfrm>
            <a:off x="-3270" y="2636364"/>
            <a:ext cx="16127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self-control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4E18C5-5A5C-BA40-A1E8-67D95D69B9D8}"/>
              </a:ext>
            </a:extLst>
          </p:cNvPr>
          <p:cNvSpPr txBox="1"/>
          <p:nvPr/>
        </p:nvSpPr>
        <p:spPr>
          <a:xfrm>
            <a:off x="1489259" y="2680528"/>
            <a:ext cx="5986505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control our sinful, sensual desires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5A812E-71A4-054B-BD2D-DDF5993564CD}"/>
              </a:ext>
            </a:extLst>
          </p:cNvPr>
          <p:cNvSpPr txBox="1"/>
          <p:nvPr/>
        </p:nvSpPr>
        <p:spPr>
          <a:xfrm>
            <a:off x="3658" y="3010437"/>
            <a:ext cx="19040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steadfastness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86985B-81EF-E74B-8484-A933E0413322}"/>
              </a:ext>
            </a:extLst>
          </p:cNvPr>
          <p:cNvSpPr txBox="1"/>
          <p:nvPr/>
        </p:nvSpPr>
        <p:spPr>
          <a:xfrm>
            <a:off x="1691680" y="3045537"/>
            <a:ext cx="7452320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‘fair-weather Christians. If I fall away from following Jesus, there is no benefit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EFDEE1-BE8B-C64E-97BA-D4CC12F8D174}"/>
              </a:ext>
            </a:extLst>
          </p:cNvPr>
          <p:cNvSpPr/>
          <p:nvPr/>
        </p:nvSpPr>
        <p:spPr>
          <a:xfrm>
            <a:off x="1927239" y="3425873"/>
            <a:ext cx="70050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Matthew 10:22 (ESV) 22 </a:t>
            </a:r>
            <a:r>
              <a:rPr lang="en-AU" dirty="0">
                <a:solidFill>
                  <a:srgbClr val="FF0000"/>
                </a:solidFill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you will be hated by all for my name’s sake.  But the one who endures to the end will be saved.</a:t>
            </a:r>
            <a:r>
              <a:rPr lang="en-AU" dirty="0"/>
              <a:t> </a:t>
            </a:r>
            <a:endParaRPr lang="en-AU" dirty="0">
              <a:latin typeface="Comic Sans MS" panose="030F09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18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uiExpand="1" build="p"/>
      <p:bldP spid="27" grpId="0"/>
      <p:bldP spid="28" grpId="0" uiExpand="1" build="p"/>
      <p:bldP spid="29" grpId="0"/>
      <p:bldP spid="30" grpId="0" uiExpand="1" build="p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8C70A22-DAE3-404D-A87E-B3B162843374}"/>
              </a:ext>
            </a:extLst>
          </p:cNvPr>
          <p:cNvSpPr txBox="1"/>
          <p:nvPr/>
        </p:nvSpPr>
        <p:spPr>
          <a:xfrm>
            <a:off x="0" y="20182"/>
            <a:ext cx="91411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 algn="ctr"/>
            <a:r>
              <a:rPr lang="en-A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Faith and Works...  Saved by faith.  Saved for a life of Good Works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4380F0-F9E8-D144-84CA-45168918791F}"/>
              </a:ext>
            </a:extLst>
          </p:cNvPr>
          <p:cNvSpPr txBox="1"/>
          <p:nvPr/>
        </p:nvSpPr>
        <p:spPr>
          <a:xfrm>
            <a:off x="69383" y="320441"/>
            <a:ext cx="913652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Apostles who knew Jesus best highlight how </a:t>
            </a:r>
            <a:r>
              <a:rPr lang="en-AU" sz="20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Faith and Works Must Go Together</a:t>
            </a:r>
            <a:endParaRPr lang="en-AU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9F2DD4-2C96-C742-8571-27D1F7B03118}"/>
              </a:ext>
            </a:extLst>
          </p:cNvPr>
          <p:cNvCxnSpPr/>
          <p:nvPr/>
        </p:nvCxnSpPr>
        <p:spPr>
          <a:xfrm>
            <a:off x="91402" y="1312337"/>
            <a:ext cx="900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4D75C5A-2C98-E44A-8FB4-E5B5C8E52950}"/>
              </a:ext>
            </a:extLst>
          </p:cNvPr>
          <p:cNvSpPr txBox="1"/>
          <p:nvPr/>
        </p:nvSpPr>
        <p:spPr>
          <a:xfrm>
            <a:off x="34891" y="666006"/>
            <a:ext cx="913652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Christ has given everything needed for a Godly life;  bound for immortality;  escaped corruption of this world that comes with sinful desire,</a:t>
            </a: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700" dirty="0">
                <a:solidFill>
                  <a:schemeClr val="bg1"/>
                </a:solidFill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supplement your faith with virtue</a:t>
            </a:r>
            <a:endParaRPr lang="en-AU" sz="1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CF83B1-3082-FF4D-B83B-3ECC1876850A}"/>
              </a:ext>
            </a:extLst>
          </p:cNvPr>
          <p:cNvSpPr txBox="1"/>
          <p:nvPr/>
        </p:nvSpPr>
        <p:spPr>
          <a:xfrm>
            <a:off x="23638" y="1327726"/>
            <a:ext cx="90009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every effort to supplement your faith with these virtues: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8C11E6-9336-954A-893F-4B39BFADE8D7}"/>
              </a:ext>
            </a:extLst>
          </p:cNvPr>
          <p:cNvSpPr txBox="1"/>
          <p:nvPr/>
        </p:nvSpPr>
        <p:spPr>
          <a:xfrm>
            <a:off x="228291" y="1715037"/>
            <a:ext cx="12498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virtue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6E7F47-FD0D-EE4F-9124-62E3FC03C4BB}"/>
              </a:ext>
            </a:extLst>
          </p:cNvPr>
          <p:cNvSpPr txBox="1"/>
          <p:nvPr/>
        </p:nvSpPr>
        <p:spPr>
          <a:xfrm>
            <a:off x="1177426" y="1738370"/>
            <a:ext cx="82554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Excellence of character.  No excuses.  No cop-out.  MAKE  EVERY  EFFORT.</a:t>
            </a:r>
            <a:endParaRPr lang="en-AU" sz="1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089B70-9B23-1D48-B253-B61EBCDB9807}"/>
              </a:ext>
            </a:extLst>
          </p:cNvPr>
          <p:cNvSpPr txBox="1"/>
          <p:nvPr/>
        </p:nvSpPr>
        <p:spPr>
          <a:xfrm>
            <a:off x="-10197" y="2082182"/>
            <a:ext cx="14744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knowledge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774633-3EED-C34C-9300-605FEF6B2569}"/>
              </a:ext>
            </a:extLst>
          </p:cNvPr>
          <p:cNvSpPr txBox="1"/>
          <p:nvPr/>
        </p:nvSpPr>
        <p:spPr>
          <a:xfrm>
            <a:off x="1329826" y="2112443"/>
            <a:ext cx="7752378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Wisdom &amp; discernment needed to live a Godly life.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from Apostles teaching.  When close to God, we love to study the Scriptures.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CF7AD7-2CBC-E64C-87C0-CB00406E6AE2}"/>
              </a:ext>
            </a:extLst>
          </p:cNvPr>
          <p:cNvSpPr txBox="1"/>
          <p:nvPr/>
        </p:nvSpPr>
        <p:spPr>
          <a:xfrm>
            <a:off x="-3270" y="2636364"/>
            <a:ext cx="16127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self-control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4E18C5-5A5C-BA40-A1E8-67D95D69B9D8}"/>
              </a:ext>
            </a:extLst>
          </p:cNvPr>
          <p:cNvSpPr txBox="1"/>
          <p:nvPr/>
        </p:nvSpPr>
        <p:spPr>
          <a:xfrm>
            <a:off x="1489259" y="2680528"/>
            <a:ext cx="5986505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control our sinful, sensual desires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5A812E-71A4-054B-BD2D-DDF5993564CD}"/>
              </a:ext>
            </a:extLst>
          </p:cNvPr>
          <p:cNvSpPr txBox="1"/>
          <p:nvPr/>
        </p:nvSpPr>
        <p:spPr>
          <a:xfrm>
            <a:off x="3658" y="3010437"/>
            <a:ext cx="19040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steadfastness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86985B-81EF-E74B-8484-A933E0413322}"/>
              </a:ext>
            </a:extLst>
          </p:cNvPr>
          <p:cNvSpPr txBox="1"/>
          <p:nvPr/>
        </p:nvSpPr>
        <p:spPr>
          <a:xfrm>
            <a:off x="1691680" y="3045537"/>
            <a:ext cx="7452320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‘fair-weather Christians. If I fall away from following Jesus, there is no benefit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EFDEE1-BE8B-C64E-97BA-D4CC12F8D174}"/>
              </a:ext>
            </a:extLst>
          </p:cNvPr>
          <p:cNvSpPr/>
          <p:nvPr/>
        </p:nvSpPr>
        <p:spPr>
          <a:xfrm>
            <a:off x="3419366" y="3837177"/>
            <a:ext cx="564153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350" indent="-6350"/>
            <a:r>
              <a:rPr lang="en-US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John 13:35</a:t>
            </a:r>
            <a:r>
              <a:rPr lang="en-AU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(ESV) </a:t>
            </a:r>
            <a:r>
              <a:rPr lang="en-US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35 </a:t>
            </a: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 this all people will know that you are my disciples, if you have love for one another.”</a:t>
            </a:r>
            <a:r>
              <a:rPr lang="en-AU" dirty="0"/>
              <a:t> </a:t>
            </a:r>
            <a:endParaRPr lang="en-AU" dirty="0">
              <a:latin typeface="Comic Sans MS" panose="030F09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DF40DE-37B8-924F-9F35-C5DE2F6C0D31}"/>
              </a:ext>
            </a:extLst>
          </p:cNvPr>
          <p:cNvSpPr txBox="1"/>
          <p:nvPr/>
        </p:nvSpPr>
        <p:spPr>
          <a:xfrm>
            <a:off x="3658" y="3426074"/>
            <a:ext cx="132616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godliness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F4436-98E7-E543-895F-46496C082A5D}"/>
              </a:ext>
            </a:extLst>
          </p:cNvPr>
          <p:cNvSpPr txBox="1"/>
          <p:nvPr/>
        </p:nvSpPr>
        <p:spPr>
          <a:xfrm>
            <a:off x="1220626" y="3440392"/>
            <a:ext cx="7452320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devoutness;  piety;  religious reverence;  fear of God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CCB6DD-0BE8-744A-B18E-B22066539D55}"/>
              </a:ext>
            </a:extLst>
          </p:cNvPr>
          <p:cNvSpPr txBox="1"/>
          <p:nvPr/>
        </p:nvSpPr>
        <p:spPr>
          <a:xfrm>
            <a:off x="10585" y="3834783"/>
            <a:ext cx="254519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brotherly affection</a:t>
            </a:r>
          </a:p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Love</a:t>
            </a:r>
            <a:endParaRPr lang="en-AU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91D135-8208-C346-B0E0-7A2DC5536E8D}"/>
              </a:ext>
            </a:extLst>
          </p:cNvPr>
          <p:cNvSpPr txBox="1"/>
          <p:nvPr/>
        </p:nvSpPr>
        <p:spPr>
          <a:xfrm>
            <a:off x="874174" y="4160343"/>
            <a:ext cx="4945213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Loving the family of God</a:t>
            </a:r>
          </a:p>
        </p:txBody>
      </p:sp>
    </p:spTree>
    <p:extLst>
      <p:ext uri="{BB962C8B-B14F-4D97-AF65-F5344CB8AC3E}">
        <p14:creationId xmlns:p14="http://schemas.microsoft.com/office/powerpoint/2010/main" val="146014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8C70A22-DAE3-404D-A87E-B3B162843374}"/>
              </a:ext>
            </a:extLst>
          </p:cNvPr>
          <p:cNvSpPr txBox="1"/>
          <p:nvPr/>
        </p:nvSpPr>
        <p:spPr>
          <a:xfrm>
            <a:off x="0" y="20182"/>
            <a:ext cx="91411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 algn="ctr"/>
            <a:r>
              <a:rPr lang="en-A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Faith and Works...  Saved by faith.  Saved for a life of Good Works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9F2DD4-2C96-C742-8571-27D1F7B03118}"/>
              </a:ext>
            </a:extLst>
          </p:cNvPr>
          <p:cNvCxnSpPr/>
          <p:nvPr/>
        </p:nvCxnSpPr>
        <p:spPr>
          <a:xfrm>
            <a:off x="70071" y="3482644"/>
            <a:ext cx="900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ECF83B1-3082-FF4D-B83B-3ECC1876850A}"/>
              </a:ext>
            </a:extLst>
          </p:cNvPr>
          <p:cNvSpPr txBox="1"/>
          <p:nvPr/>
        </p:nvSpPr>
        <p:spPr>
          <a:xfrm>
            <a:off x="3003" y="265212"/>
            <a:ext cx="90009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every effort to supplement your faith with these virtues: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8C11E6-9336-954A-893F-4B39BFADE8D7}"/>
              </a:ext>
            </a:extLst>
          </p:cNvPr>
          <p:cNvSpPr txBox="1"/>
          <p:nvPr/>
        </p:nvSpPr>
        <p:spPr>
          <a:xfrm>
            <a:off x="207656" y="652523"/>
            <a:ext cx="12498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virtue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6E7F47-FD0D-EE4F-9124-62E3FC03C4BB}"/>
              </a:ext>
            </a:extLst>
          </p:cNvPr>
          <p:cNvSpPr txBox="1"/>
          <p:nvPr/>
        </p:nvSpPr>
        <p:spPr>
          <a:xfrm>
            <a:off x="1156791" y="675856"/>
            <a:ext cx="82554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Excellence of character.  No excuses.  No cop-out.  MAKE  EVERY  EFFORT.</a:t>
            </a:r>
            <a:endParaRPr lang="en-AU" sz="1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089B70-9B23-1D48-B253-B61EBCDB9807}"/>
              </a:ext>
            </a:extLst>
          </p:cNvPr>
          <p:cNvSpPr txBox="1"/>
          <p:nvPr/>
        </p:nvSpPr>
        <p:spPr>
          <a:xfrm>
            <a:off x="-30832" y="1019668"/>
            <a:ext cx="14744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knowledge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774633-3EED-C34C-9300-605FEF6B2569}"/>
              </a:ext>
            </a:extLst>
          </p:cNvPr>
          <p:cNvSpPr txBox="1"/>
          <p:nvPr/>
        </p:nvSpPr>
        <p:spPr>
          <a:xfrm>
            <a:off x="1309191" y="1049929"/>
            <a:ext cx="7752378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Wisdom &amp; discernment needed to live a Godly life.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from Apostles teaching.  When close to God, we love to study the Scriptures.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CF7AD7-2CBC-E64C-87C0-CB00406E6AE2}"/>
              </a:ext>
            </a:extLst>
          </p:cNvPr>
          <p:cNvSpPr txBox="1"/>
          <p:nvPr/>
        </p:nvSpPr>
        <p:spPr>
          <a:xfrm>
            <a:off x="-23905" y="1573850"/>
            <a:ext cx="16127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self-control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4E18C5-5A5C-BA40-A1E8-67D95D69B9D8}"/>
              </a:ext>
            </a:extLst>
          </p:cNvPr>
          <p:cNvSpPr txBox="1"/>
          <p:nvPr/>
        </p:nvSpPr>
        <p:spPr>
          <a:xfrm>
            <a:off x="1468624" y="1618014"/>
            <a:ext cx="5986505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control our sinful, sensual desires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5A812E-71A4-054B-BD2D-DDF5993564CD}"/>
              </a:ext>
            </a:extLst>
          </p:cNvPr>
          <p:cNvSpPr txBox="1"/>
          <p:nvPr/>
        </p:nvSpPr>
        <p:spPr>
          <a:xfrm>
            <a:off x="-16977" y="1947923"/>
            <a:ext cx="19040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steadfastness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86985B-81EF-E74B-8484-A933E0413322}"/>
              </a:ext>
            </a:extLst>
          </p:cNvPr>
          <p:cNvSpPr txBox="1"/>
          <p:nvPr/>
        </p:nvSpPr>
        <p:spPr>
          <a:xfrm>
            <a:off x="1671045" y="1983023"/>
            <a:ext cx="7452320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‘fair-weather Christians. If I fall away from following Jesus, there is no benefit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EFDEE1-BE8B-C64E-97BA-D4CC12F8D174}"/>
              </a:ext>
            </a:extLst>
          </p:cNvPr>
          <p:cNvSpPr/>
          <p:nvPr/>
        </p:nvSpPr>
        <p:spPr>
          <a:xfrm>
            <a:off x="387569" y="3901062"/>
            <a:ext cx="814861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350" indent="-6350"/>
            <a:r>
              <a:rPr lang="en-AU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8 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if these qualities are yours and are </a:t>
            </a:r>
            <a:r>
              <a:rPr lang="en-AU" u="sng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increasing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they keep you from being </a:t>
            </a:r>
            <a:r>
              <a:rPr lang="en-AU" u="sng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effective or </a:t>
            </a:r>
            <a:r>
              <a:rPr lang="en-AU" u="sng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fruitful in the knowledge of our Lord Jesus Christ.</a:t>
            </a:r>
            <a:r>
              <a:rPr lang="en-AU" dirty="0"/>
              <a:t> </a:t>
            </a:r>
            <a:endParaRPr lang="en-AU" dirty="0">
              <a:latin typeface="Comic Sans MS" panose="030F09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DF40DE-37B8-924F-9F35-C5DE2F6C0D31}"/>
              </a:ext>
            </a:extLst>
          </p:cNvPr>
          <p:cNvSpPr txBox="1"/>
          <p:nvPr/>
        </p:nvSpPr>
        <p:spPr>
          <a:xfrm>
            <a:off x="-16977" y="2363560"/>
            <a:ext cx="132616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godliness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F4436-98E7-E543-895F-46496C082A5D}"/>
              </a:ext>
            </a:extLst>
          </p:cNvPr>
          <p:cNvSpPr txBox="1"/>
          <p:nvPr/>
        </p:nvSpPr>
        <p:spPr>
          <a:xfrm>
            <a:off x="1199991" y="2377878"/>
            <a:ext cx="7452320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devoutness;  piety;  religious reverence;  fear of God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CCB6DD-0BE8-744A-B18E-B22066539D55}"/>
              </a:ext>
            </a:extLst>
          </p:cNvPr>
          <p:cNvSpPr txBox="1"/>
          <p:nvPr/>
        </p:nvSpPr>
        <p:spPr>
          <a:xfrm>
            <a:off x="-10050" y="2772269"/>
            <a:ext cx="254519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brotherly affection</a:t>
            </a:r>
          </a:p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Love</a:t>
            </a:r>
            <a:endParaRPr lang="en-AU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91D135-8208-C346-B0E0-7A2DC5536E8D}"/>
              </a:ext>
            </a:extLst>
          </p:cNvPr>
          <p:cNvSpPr txBox="1"/>
          <p:nvPr/>
        </p:nvSpPr>
        <p:spPr>
          <a:xfrm>
            <a:off x="2712773" y="2783923"/>
            <a:ext cx="4945213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Loving the family of God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89984A-63E1-BB49-9411-3FC2F0A1CFD0}"/>
              </a:ext>
            </a:extLst>
          </p:cNvPr>
          <p:cNvSpPr txBox="1"/>
          <p:nvPr/>
        </p:nvSpPr>
        <p:spPr>
          <a:xfrm>
            <a:off x="23785" y="3514103"/>
            <a:ext cx="90995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Faith isn’t meant to be left alone – Keep in step with the Spirit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57A8886-F7E5-DF41-B5DA-DD825C07E647}"/>
              </a:ext>
            </a:extLst>
          </p:cNvPr>
          <p:cNvSpPr/>
          <p:nvPr/>
        </p:nvSpPr>
        <p:spPr>
          <a:xfrm>
            <a:off x="387569" y="4513684"/>
            <a:ext cx="814861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350" indent="-6350"/>
            <a:r>
              <a:rPr lang="en-AU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9 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whoever lacks these qualities is so nearsighted that he is blind, having forgotten that he was cleansed from his former sins.</a:t>
            </a:r>
            <a:r>
              <a:rPr lang="en-AU" dirty="0"/>
              <a:t> </a:t>
            </a:r>
            <a:endParaRPr lang="en-AU" dirty="0">
              <a:latin typeface="Comic Sans MS" panose="030F09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8B5599-7FC7-9F4B-B6B6-68AB6656205E}"/>
              </a:ext>
            </a:extLst>
          </p:cNvPr>
          <p:cNvSpPr txBox="1"/>
          <p:nvPr/>
        </p:nvSpPr>
        <p:spPr>
          <a:xfrm>
            <a:off x="4210" y="5194614"/>
            <a:ext cx="9139790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Remember how we are forgiven from Sin and we will strive to live in all Godliness, virtue &amp; love</a:t>
            </a:r>
          </a:p>
        </p:txBody>
      </p:sp>
    </p:spTree>
    <p:extLst>
      <p:ext uri="{BB962C8B-B14F-4D97-AF65-F5344CB8AC3E}">
        <p14:creationId xmlns:p14="http://schemas.microsoft.com/office/powerpoint/2010/main" val="141492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8C70A22-DAE3-404D-A87E-B3B162843374}"/>
              </a:ext>
            </a:extLst>
          </p:cNvPr>
          <p:cNvSpPr txBox="1"/>
          <p:nvPr/>
        </p:nvSpPr>
        <p:spPr>
          <a:xfrm>
            <a:off x="0" y="20182"/>
            <a:ext cx="91411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 algn="ctr"/>
            <a:r>
              <a:rPr lang="en-A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Faith and Works...  Saved by faith.  Saved for a life of Good Works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9F2DD4-2C96-C742-8571-27D1F7B03118}"/>
              </a:ext>
            </a:extLst>
          </p:cNvPr>
          <p:cNvCxnSpPr/>
          <p:nvPr/>
        </p:nvCxnSpPr>
        <p:spPr>
          <a:xfrm>
            <a:off x="70071" y="3482644"/>
            <a:ext cx="900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ECF83B1-3082-FF4D-B83B-3ECC1876850A}"/>
              </a:ext>
            </a:extLst>
          </p:cNvPr>
          <p:cNvSpPr txBox="1"/>
          <p:nvPr/>
        </p:nvSpPr>
        <p:spPr>
          <a:xfrm>
            <a:off x="3003" y="265212"/>
            <a:ext cx="90009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every effort to supplement your faith with these virtues: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8C11E6-9336-954A-893F-4B39BFADE8D7}"/>
              </a:ext>
            </a:extLst>
          </p:cNvPr>
          <p:cNvSpPr txBox="1"/>
          <p:nvPr/>
        </p:nvSpPr>
        <p:spPr>
          <a:xfrm>
            <a:off x="207656" y="652523"/>
            <a:ext cx="12498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virtue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6E7F47-FD0D-EE4F-9124-62E3FC03C4BB}"/>
              </a:ext>
            </a:extLst>
          </p:cNvPr>
          <p:cNvSpPr txBox="1"/>
          <p:nvPr/>
        </p:nvSpPr>
        <p:spPr>
          <a:xfrm>
            <a:off x="1156791" y="675856"/>
            <a:ext cx="82554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Excellence of character.  No excuses.  No cop-out.  MAKE  EVERY  EFFORT.</a:t>
            </a:r>
            <a:endParaRPr lang="en-AU" sz="1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089B70-9B23-1D48-B253-B61EBCDB9807}"/>
              </a:ext>
            </a:extLst>
          </p:cNvPr>
          <p:cNvSpPr txBox="1"/>
          <p:nvPr/>
        </p:nvSpPr>
        <p:spPr>
          <a:xfrm>
            <a:off x="-30832" y="1019668"/>
            <a:ext cx="14744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knowledge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774633-3EED-C34C-9300-605FEF6B2569}"/>
              </a:ext>
            </a:extLst>
          </p:cNvPr>
          <p:cNvSpPr txBox="1"/>
          <p:nvPr/>
        </p:nvSpPr>
        <p:spPr>
          <a:xfrm>
            <a:off x="1309191" y="1049929"/>
            <a:ext cx="7752378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Wisdom &amp; discernment needed to live a Godly life.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from Apostles teaching.  When close to God, we love to study the Scriptures.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CF7AD7-2CBC-E64C-87C0-CB00406E6AE2}"/>
              </a:ext>
            </a:extLst>
          </p:cNvPr>
          <p:cNvSpPr txBox="1"/>
          <p:nvPr/>
        </p:nvSpPr>
        <p:spPr>
          <a:xfrm>
            <a:off x="-23905" y="1573850"/>
            <a:ext cx="16127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self-control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4E18C5-5A5C-BA40-A1E8-67D95D69B9D8}"/>
              </a:ext>
            </a:extLst>
          </p:cNvPr>
          <p:cNvSpPr txBox="1"/>
          <p:nvPr/>
        </p:nvSpPr>
        <p:spPr>
          <a:xfrm>
            <a:off x="1468624" y="1618014"/>
            <a:ext cx="5986505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control our sinful, sensual desires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5A812E-71A4-054B-BD2D-DDF5993564CD}"/>
              </a:ext>
            </a:extLst>
          </p:cNvPr>
          <p:cNvSpPr txBox="1"/>
          <p:nvPr/>
        </p:nvSpPr>
        <p:spPr>
          <a:xfrm>
            <a:off x="-16977" y="1947923"/>
            <a:ext cx="19040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steadfastness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86985B-81EF-E74B-8484-A933E0413322}"/>
              </a:ext>
            </a:extLst>
          </p:cNvPr>
          <p:cNvSpPr txBox="1"/>
          <p:nvPr/>
        </p:nvSpPr>
        <p:spPr>
          <a:xfrm>
            <a:off x="1671045" y="1983023"/>
            <a:ext cx="7452320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‘fair-weather Christians. If I fall away from following Jesus, there is no benefit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DF40DE-37B8-924F-9F35-C5DE2F6C0D31}"/>
              </a:ext>
            </a:extLst>
          </p:cNvPr>
          <p:cNvSpPr txBox="1"/>
          <p:nvPr/>
        </p:nvSpPr>
        <p:spPr>
          <a:xfrm>
            <a:off x="-16977" y="2363560"/>
            <a:ext cx="132616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godliness</a:t>
            </a:r>
            <a:endParaRPr lang="en-AU" u="sng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F4436-98E7-E543-895F-46496C082A5D}"/>
              </a:ext>
            </a:extLst>
          </p:cNvPr>
          <p:cNvSpPr txBox="1"/>
          <p:nvPr/>
        </p:nvSpPr>
        <p:spPr>
          <a:xfrm>
            <a:off x="1199991" y="2377878"/>
            <a:ext cx="7452320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devoutness;  piety;  religious reverence;  fear of God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CCB6DD-0BE8-744A-B18E-B22066539D55}"/>
              </a:ext>
            </a:extLst>
          </p:cNvPr>
          <p:cNvSpPr txBox="1"/>
          <p:nvPr/>
        </p:nvSpPr>
        <p:spPr>
          <a:xfrm>
            <a:off x="-10050" y="2772269"/>
            <a:ext cx="254519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brotherly affection</a:t>
            </a:r>
          </a:p>
          <a:p>
            <a:pPr marL="317500" indent="-317500"/>
            <a:r>
              <a:rPr lang="en-AU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Love</a:t>
            </a:r>
            <a:endParaRPr lang="en-AU" dirty="0">
              <a:solidFill>
                <a:schemeClr val="bg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91D135-8208-C346-B0E0-7A2DC5536E8D}"/>
              </a:ext>
            </a:extLst>
          </p:cNvPr>
          <p:cNvSpPr txBox="1"/>
          <p:nvPr/>
        </p:nvSpPr>
        <p:spPr>
          <a:xfrm>
            <a:off x="2712773" y="2783923"/>
            <a:ext cx="4945213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Loving the family of God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89984A-63E1-BB49-9411-3FC2F0A1CFD0}"/>
              </a:ext>
            </a:extLst>
          </p:cNvPr>
          <p:cNvSpPr txBox="1"/>
          <p:nvPr/>
        </p:nvSpPr>
        <p:spPr>
          <a:xfrm>
            <a:off x="10835" y="3421712"/>
            <a:ext cx="90995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Faith isn’t meant to be left alone – Keep in step with the Spirit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57A8886-F7E5-DF41-B5DA-DD825C07E647}"/>
              </a:ext>
            </a:extLst>
          </p:cNvPr>
          <p:cNvSpPr/>
          <p:nvPr/>
        </p:nvSpPr>
        <p:spPr>
          <a:xfrm>
            <a:off x="17094" y="4884003"/>
            <a:ext cx="907161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350" indent="-6350"/>
            <a:r>
              <a:rPr lang="en-AU" sz="1600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10 </a:t>
            </a:r>
            <a:r>
              <a:rPr lang="en-AU" sz="16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Therefore, brothers, be all the more diligent to confirm your calling and election, for if you practice these qualities you will never fall.  </a:t>
            </a:r>
            <a:r>
              <a:rPr lang="en-AU" sz="1600" b="1" baseline="30000" dirty="0">
                <a:highlight>
                  <a:srgbClr val="FFFF00"/>
                </a:highlight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11 </a:t>
            </a:r>
            <a:r>
              <a:rPr lang="en-AU" sz="1600" dirty="0">
                <a:highlight>
                  <a:srgbClr val="FFFF00"/>
                </a:highlight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in this way there will be richly provided for you an entrance into the eternal kingdom of our Lord and Saviour Jesus Christ.</a:t>
            </a:r>
            <a:r>
              <a:rPr lang="en-AU" sz="1600" dirty="0">
                <a:highlight>
                  <a:srgbClr val="FFFF00"/>
                </a:highlight>
              </a:rPr>
              <a:t> </a:t>
            </a:r>
            <a:endParaRPr lang="en-AU" sz="1600" dirty="0">
              <a:highlight>
                <a:srgbClr val="FFFF00"/>
              </a:highlight>
              <a:latin typeface="Comic Sans MS" panose="030F09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8B5599-7FC7-9F4B-B6B6-68AB6656205E}"/>
              </a:ext>
            </a:extLst>
          </p:cNvPr>
          <p:cNvSpPr txBox="1"/>
          <p:nvPr/>
        </p:nvSpPr>
        <p:spPr>
          <a:xfrm>
            <a:off x="10835" y="3741216"/>
            <a:ext cx="9139790" cy="877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Remember how we are forgiven from Sin and we will strive to live in all Godliness, virtue &amp; love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God’s sovereign grace, He calls us and chooses us to be saved.  But we also have a part to play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fall is to stumble on the road to salvation and ‘come to grief’</a:t>
            </a:r>
          </a:p>
        </p:txBody>
      </p:sp>
    </p:spTree>
    <p:extLst>
      <p:ext uri="{BB962C8B-B14F-4D97-AF65-F5344CB8AC3E}">
        <p14:creationId xmlns:p14="http://schemas.microsoft.com/office/powerpoint/2010/main" val="406844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2E6F8B-71EA-314F-AB51-DAD08DF19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1617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129660</TotalTime>
  <Words>1523</Words>
  <Application>Microsoft Macintosh PowerPoint</Application>
  <PresentationFormat>On-screen Show (16:10)</PresentationFormat>
  <Paragraphs>122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Comic Sans MS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 Queensland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 Brumpton</dc:creator>
  <cp:lastModifiedBy>Michael Brumpton</cp:lastModifiedBy>
  <cp:revision>2216</cp:revision>
  <cp:lastPrinted>2021-07-16T03:07:32Z</cp:lastPrinted>
  <dcterms:created xsi:type="dcterms:W3CDTF">2016-11-04T06:28:01Z</dcterms:created>
  <dcterms:modified xsi:type="dcterms:W3CDTF">2021-07-17T12:08:08Z</dcterms:modified>
</cp:coreProperties>
</file>